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7004050" cy="92900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2bUG1JSNoxlFe3QoZYSlXc2lz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  <a:srgbClr val="85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9CC575A-B7E4-40F6-BF56-75017989C3B0}">
  <a:tblStyle styleId="{E9CC575A-B7E4-40F6-BF56-75017989C3B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575DC0-1066-4DD6-85E3-91AE73BA3FA7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3475" autoAdjust="0"/>
  </p:normalViewPr>
  <p:slideViewPr>
    <p:cSldViewPr snapToGrid="0">
      <p:cViewPr>
        <p:scale>
          <a:sx n="72" d="100"/>
          <a:sy n="72" d="100"/>
        </p:scale>
        <p:origin x="180" y="-252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heme" Target="theme/theme1.xml"/><Relationship Id="rId10" Type="http://schemas.openxmlformats.org/officeDocument/2006/relationships/viewProps" Target="viewProps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67575" y="696750"/>
            <a:ext cx="4669600" cy="348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0400" y="4412750"/>
            <a:ext cx="5603225" cy="41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92a8386f8_0_0:notes"/>
          <p:cNvSpPr txBox="1">
            <a:spLocks noGrp="1"/>
          </p:cNvSpPr>
          <p:nvPr>
            <p:ph type="body" idx="1"/>
          </p:nvPr>
        </p:nvSpPr>
        <p:spPr>
          <a:xfrm>
            <a:off x="700400" y="4412750"/>
            <a:ext cx="5603100" cy="4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ge92a8386f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97113" y="696913"/>
            <a:ext cx="24098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763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39F7B12-DCB5-5675-CF11-96171EB67C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414" y="7138817"/>
            <a:ext cx="4410083" cy="1670318"/>
          </a:xfrm>
          <a:prstGeom prst="rect">
            <a:avLst/>
          </a:prstGeom>
        </p:spPr>
      </p:pic>
      <p:sp>
        <p:nvSpPr>
          <p:cNvPr id="20" name="Google Shape;93;p1">
            <a:extLst>
              <a:ext uri="{FF2B5EF4-FFF2-40B4-BE49-F238E27FC236}">
                <a16:creationId xmlns:a16="http://schemas.microsoft.com/office/drawing/2014/main" id="{6D6E5C0F-C98D-58E3-8A52-0D87FF161452}"/>
              </a:ext>
            </a:extLst>
          </p:cNvPr>
          <p:cNvSpPr/>
          <p:nvPr/>
        </p:nvSpPr>
        <p:spPr>
          <a:xfrm>
            <a:off x="22194" y="6769544"/>
            <a:ext cx="4410083" cy="2505250"/>
          </a:xfrm>
          <a:prstGeom prst="rect">
            <a:avLst/>
          </a:prstGeom>
          <a:solidFill>
            <a:srgbClr val="FFFFFF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1276ED-C3B0-18AB-2490-A07DB0E0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227" y="1288031"/>
            <a:ext cx="3800755" cy="2536591"/>
          </a:xfrm>
          <a:prstGeom prst="rect">
            <a:avLst/>
          </a:prstGeom>
        </p:spPr>
      </p:pic>
      <p:sp>
        <p:nvSpPr>
          <p:cNvPr id="11" name="Google Shape;93;p1">
            <a:extLst>
              <a:ext uri="{FF2B5EF4-FFF2-40B4-BE49-F238E27FC236}">
                <a16:creationId xmlns:a16="http://schemas.microsoft.com/office/drawing/2014/main" id="{A757BF38-7263-CBFE-474E-D692CEF81665}"/>
              </a:ext>
            </a:extLst>
          </p:cNvPr>
          <p:cNvSpPr/>
          <p:nvPr/>
        </p:nvSpPr>
        <p:spPr>
          <a:xfrm>
            <a:off x="7868" y="1170399"/>
            <a:ext cx="4065478" cy="2835722"/>
          </a:xfrm>
          <a:prstGeom prst="rect">
            <a:avLst/>
          </a:prstGeom>
          <a:solidFill>
            <a:srgbClr val="FFFFFF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" name="Google Shape;93;p1">
            <a:extLst>
              <a:ext uri="{FF2B5EF4-FFF2-40B4-BE49-F238E27FC236}">
                <a16:creationId xmlns:a16="http://schemas.microsoft.com/office/drawing/2014/main" id="{3904C0B1-EEC8-7743-88DB-3A52869D6C3A}"/>
              </a:ext>
            </a:extLst>
          </p:cNvPr>
          <p:cNvSpPr/>
          <p:nvPr/>
        </p:nvSpPr>
        <p:spPr>
          <a:xfrm>
            <a:off x="1804228" y="3933822"/>
            <a:ext cx="4065478" cy="2748478"/>
          </a:xfrm>
          <a:prstGeom prst="rect">
            <a:avLst/>
          </a:prstGeom>
          <a:solidFill>
            <a:srgbClr val="FFFFFF">
              <a:alpha val="23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DEFB11-5542-40B7-913E-D1DAC5B47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01" y="9580721"/>
            <a:ext cx="63869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en-US" sz="1000" dirty="0">
                <a:solidFill>
                  <a:srgbClr val="858585"/>
                </a:solidFill>
                <a:latin typeface="Proxima Nova Lt" panose="02000506030000020004" pitchFamily="2" charset="0"/>
                <a:ea typeface="Times New Roman" panose="02020603050405020304" pitchFamily="18" charset="0"/>
              </a:rPr>
              <a:t>info@novaetvetera.cz</a:t>
            </a:r>
            <a:r>
              <a:rPr kumimoji="0" lang="cs-CZ" altLang="en-US" sz="1000" b="0" i="0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Proxima Nova Lt" panose="02000506030000020004" pitchFamily="2" charset="0"/>
                <a:ea typeface="Times New Roman" panose="02020603050405020304" pitchFamily="18" charset="0"/>
              </a:rPr>
              <a:t>          </a:t>
            </a:r>
            <a:r>
              <a:rPr kumimoji="0" lang="cs-CZ" altLang="en-US" sz="1000" b="0" i="0" u="none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Proxima Nova Lt" panose="02000506030000020004" pitchFamily="2" charset="0"/>
                <a:ea typeface="Times New Roman" panose="02020603050405020304" pitchFamily="18" charset="0"/>
              </a:rPr>
              <a:t>|         www.novaetvetera.cz         |        +420 </a:t>
            </a:r>
            <a:r>
              <a:rPr lang="cs-CZ" altLang="en-US" sz="1000" dirty="0">
                <a:solidFill>
                  <a:srgbClr val="858585"/>
                </a:solidFill>
                <a:latin typeface="Proxima Nova Lt" panose="02000506030000020004" pitchFamily="2" charset="0"/>
                <a:ea typeface="Times New Roman" panose="02020603050405020304" pitchFamily="18" charset="0"/>
              </a:rPr>
              <a:t>605 030 632</a:t>
            </a:r>
            <a:endParaRPr kumimoji="0" lang="cs-CZ" altLang="en-US" sz="2400" b="0" i="0" u="none" strike="noStrike" cap="none" normalizeH="0" baseline="0" dirty="0">
              <a:ln>
                <a:noFill/>
              </a:ln>
              <a:solidFill>
                <a:srgbClr val="858585"/>
              </a:solidFill>
              <a:effectLst/>
              <a:latin typeface="Proxima Nova Lt" panose="02000506030000020004" pitchFamily="2" charset="0"/>
            </a:endParaRPr>
          </a:p>
        </p:txBody>
      </p:sp>
      <p:graphicFrame>
        <p:nvGraphicFramePr>
          <p:cNvPr id="97" name="Google Shape;97;ge92a8386f8_0_0"/>
          <p:cNvGraphicFramePr/>
          <p:nvPr>
            <p:extLst>
              <p:ext uri="{D42A27DB-BD31-4B8C-83A1-F6EECF244321}">
                <p14:modId xmlns:p14="http://schemas.microsoft.com/office/powerpoint/2010/main" val="2346614823"/>
              </p:ext>
            </p:extLst>
          </p:nvPr>
        </p:nvGraphicFramePr>
        <p:xfrm>
          <a:off x="4073346" y="1222058"/>
          <a:ext cx="2593253" cy="2549208"/>
        </p:xfrm>
        <a:graphic>
          <a:graphicData uri="http://schemas.openxmlformats.org/drawingml/2006/table">
            <a:tbl>
              <a:tblPr>
                <a:noFill/>
                <a:tableStyleId>{E9CC575A-B7E4-40F6-BF56-75017989C3B0}</a:tableStyleId>
              </a:tblPr>
              <a:tblGrid>
                <a:gridCol w="1466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15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u="none" strike="noStrike" cap="none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PLOCHA BYTU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50 m</a:t>
                      </a:r>
                      <a:r>
                        <a:rPr lang="cs-CZ" sz="1050" b="1" baseline="30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DISPOZICE</a:t>
                      </a:r>
                      <a:endParaRPr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cs typeface="Arial"/>
                          <a:sym typeface="Arial"/>
                        </a:rPr>
                        <a:t>2</a:t>
                      </a:r>
                      <a:r>
                        <a:rPr lang="cs-CZ" sz="105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cs typeface="Arial"/>
                          <a:sym typeface="Arial"/>
                        </a:rPr>
                        <a:t>+</a:t>
                      </a: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cs typeface="Arial"/>
                          <a:sym typeface="Arial"/>
                        </a:rPr>
                        <a:t>kk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PATRO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3. NP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46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cs typeface="Arial"/>
                          <a:sym typeface="Arial"/>
                        </a:rPr>
                        <a:t>BUDOVA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CIHLOVÁ</a:t>
                      </a:r>
                      <a:endParaRPr sz="105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30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REKONSTRUKCE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CELKOVÁ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ORIENTACE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cs typeface="Arial"/>
                          <a:sym typeface="Arial"/>
                        </a:rPr>
                        <a:t>Z, V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DOSTUPNOST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IHNED</a:t>
                      </a:r>
                      <a:endParaRPr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dirty="0">
                          <a:solidFill>
                            <a:srgbClr val="858585"/>
                          </a:solidFill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VYTÁPĚNÍ</a:t>
                      </a:r>
                      <a:endParaRPr dirty="0">
                        <a:solidFill>
                          <a:srgbClr val="858585"/>
                        </a:solidFill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050" b="1" i="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Calibri"/>
                          <a:cs typeface="Arial"/>
                          <a:sym typeface="Arial"/>
                        </a:rPr>
                        <a:t>CENTRÁLNÍ DÁLKOVÉ</a:t>
                      </a:r>
                      <a:endParaRPr sz="1050" b="1" i="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5A5A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0" name="Google Shape;100;ge92a8386f8_0_0"/>
          <p:cNvSpPr txBox="1">
            <a:spLocks noGrp="1"/>
          </p:cNvSpPr>
          <p:nvPr>
            <p:ph type="subTitle" idx="1"/>
          </p:nvPr>
        </p:nvSpPr>
        <p:spPr>
          <a:xfrm>
            <a:off x="163660" y="492365"/>
            <a:ext cx="4876738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ea typeface="Arial"/>
                <a:cs typeface="Arial"/>
                <a:sym typeface="Arial"/>
              </a:rPr>
              <a:t>BYT 2+KK, 50 m</a:t>
            </a:r>
            <a:r>
              <a:rPr lang="cs-CZ" sz="1400" baseline="300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ea typeface="Arial"/>
                <a:cs typeface="Arial"/>
                <a:sym typeface="Arial"/>
              </a:rPr>
              <a:t>2</a:t>
            </a:r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cs-CZ" sz="14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cs typeface="Arial"/>
                <a:sym typeface="Arial"/>
              </a:rPr>
              <a:t>KE STRAŠNICKÉ, PRAHA 10 – STRAŠNICE</a:t>
            </a:r>
            <a:endParaRPr lang="cs-CZ" sz="1400" dirty="0">
              <a:solidFill>
                <a:schemeClr val="accent3">
                  <a:lumMod val="75000"/>
                </a:schemeClr>
              </a:solidFill>
              <a:cs typeface="Arial"/>
            </a:endParaRPr>
          </a:p>
        </p:txBody>
      </p:sp>
      <p:sp>
        <p:nvSpPr>
          <p:cNvPr id="101" name="Google Shape;101;ge92a8386f8_0_0"/>
          <p:cNvSpPr/>
          <p:nvPr/>
        </p:nvSpPr>
        <p:spPr>
          <a:xfrm>
            <a:off x="4410083" y="6680522"/>
            <a:ext cx="2700000" cy="1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71450" marR="0" lvl="0" indent="-95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endParaRPr sz="1200" b="0" i="0" u="none" strike="noStrike" cap="none" dirty="0">
              <a:solidFill>
                <a:srgbClr val="7F7F7F"/>
              </a:solidFill>
              <a:latin typeface="Proxima Nova Rg" panose="02000506030000020004" pitchFamily="2" charset="0"/>
              <a:sym typeface="Arial"/>
            </a:endParaRPr>
          </a:p>
          <a:p>
            <a:pPr marL="216000" marR="0" lvl="0" indent="-1714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✔"/>
            </a:pPr>
            <a:r>
              <a:rPr lang="cs-CZ" sz="1100" b="0" i="0" u="none" strike="noStrike" cap="none" dirty="0">
                <a:solidFill>
                  <a:srgbClr val="7F7F7F"/>
                </a:solidFill>
                <a:latin typeface="Proxima Nova Rg" panose="02000506030000020004" pitchFamily="2" charset="0"/>
                <a:sym typeface="Arial"/>
              </a:rPr>
              <a:t>Přímý majitel, neplatíte provizi</a:t>
            </a:r>
            <a:endParaRPr dirty="0">
              <a:latin typeface="Proxima Nova Rg" panose="02000506030000020004"/>
            </a:endParaRPr>
          </a:p>
          <a:p>
            <a:pPr marL="216000" marR="0" lvl="0" indent="-1714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✔"/>
            </a:pPr>
            <a:r>
              <a:rPr lang="cs-CZ" sz="1100" b="0" i="0" u="none" strike="noStrike" cap="none" dirty="0">
                <a:solidFill>
                  <a:srgbClr val="7F7F7F"/>
                </a:solidFill>
                <a:latin typeface="Proxima Nova Rg" panose="02000506030000020004" pitchFamily="2" charset="0"/>
                <a:sym typeface="Arial"/>
              </a:rPr>
              <a:t>Cena vč. právního servisu </a:t>
            </a:r>
          </a:p>
          <a:p>
            <a:pPr marL="216000" marR="0" lvl="0" indent="-1714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✔"/>
            </a:pPr>
            <a:r>
              <a:rPr lang="cs-CZ" sz="11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</a:rPr>
              <a:t>Měsíční zálohy </a:t>
            </a:r>
            <a:r>
              <a:rPr lang="cs-CZ" sz="1100" dirty="0">
                <a:solidFill>
                  <a:schemeClr val="accent3">
                    <a:lumMod val="75000"/>
                  </a:schemeClr>
                </a:solidFill>
              </a:rPr>
              <a:t>činí 3.755,- Kč</a:t>
            </a:r>
          </a:p>
          <a:p>
            <a:pPr marL="216000" marR="0" lvl="0" indent="-171450" algn="l" rtl="0">
              <a:lnSpc>
                <a:spcPct val="154545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Noto Sans Symbols"/>
              <a:buChar char="✔"/>
            </a:pPr>
            <a:r>
              <a:rPr lang="cs-CZ" sz="11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Zajistíme financování za </a:t>
            </a:r>
            <a:r>
              <a:rPr lang="cs-CZ" sz="1100" b="0" u="none" strike="noStrike" cap="none" dirty="0">
                <a:solidFill>
                  <a:srgbClr val="7F7F7F"/>
                </a:solidFill>
                <a:latin typeface="Proxima Nova Rg" panose="02000506030000020004" pitchFamily="2" charset="0"/>
                <a:sym typeface="Arial"/>
              </a:rPr>
              <a:t>nejvýhodnějších</a:t>
            </a:r>
            <a:r>
              <a:rPr lang="cs-CZ" sz="1100" b="0" i="0" u="none" strike="noStrike" cap="none" dirty="0">
                <a:solidFill>
                  <a:srgbClr val="7F7F7F"/>
                </a:solidFill>
                <a:latin typeface="Proxima Nova Rg" panose="02000506030000020004" pitchFamily="2" charset="0"/>
                <a:sym typeface="Arial"/>
              </a:rPr>
              <a:t> podmínek</a:t>
            </a:r>
          </a:p>
        </p:txBody>
      </p:sp>
      <p:sp>
        <p:nvSpPr>
          <p:cNvPr id="102" name="Google Shape;102;ge92a8386f8_0_0"/>
          <p:cNvSpPr txBox="1"/>
          <p:nvPr/>
        </p:nvSpPr>
        <p:spPr>
          <a:xfrm>
            <a:off x="101414" y="4013424"/>
            <a:ext cx="6590387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sym typeface="Arial"/>
              </a:rPr>
              <a:t>Zrekonstruovaný byt o dispozici 2</a:t>
            </a:r>
            <a:r>
              <a:rPr lang="cs-CZ" sz="13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</a:rPr>
              <a:t>+kk a</a:t>
            </a:r>
            <a:r>
              <a:rPr lang="cs-CZ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sym typeface="Arial"/>
              </a:rPr>
              <a:t> celkové ploše 50 m</a:t>
            </a:r>
            <a:r>
              <a:rPr lang="cs-CZ" sz="1300" baseline="300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sym typeface="Arial"/>
              </a:rPr>
              <a:t>2</a:t>
            </a:r>
            <a:r>
              <a:rPr lang="cs-CZ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sym typeface="Arial"/>
              </a:rPr>
              <a:t>, je situován v 3</a:t>
            </a:r>
            <a:r>
              <a:rPr lang="cs-CZ" sz="13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</a:rPr>
              <a:t>. nadzemním podlaží zrekonstruovaného panelového domu</a:t>
            </a:r>
            <a:r>
              <a:rPr lang="cs-CZ" sz="1300" b="0" i="0" u="none" strike="noStrike" cap="none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  <a:sym typeface="Arial"/>
              </a:rPr>
              <a:t>, který se nachází v klidné části Prahy 10 – Strašnice </a:t>
            </a:r>
            <a:r>
              <a:rPr lang="cs-CZ" sz="1300" dirty="0">
                <a:solidFill>
                  <a:schemeClr val="accent3">
                    <a:lumMod val="75000"/>
                  </a:schemeClr>
                </a:solidFill>
              </a:rPr>
              <a:t>v ulici Ke Strašnické s nadstandardní občanskou vybaveností. V případě zájmu vám nabízíme </a:t>
            </a:r>
            <a:r>
              <a:rPr lang="cs-CZ" sz="1300" dirty="0">
                <a:solidFill>
                  <a:schemeClr val="accent3">
                    <a:lumMod val="75000"/>
                  </a:schemeClr>
                </a:solidFill>
                <a:latin typeface="Proxima Nova Rg" panose="02000506030000020004" pitchFamily="2" charset="0"/>
              </a:rPr>
              <a:t>také možnost poradenských a asistenčních služeb při řešení vašeho financování.</a:t>
            </a:r>
          </a:p>
        </p:txBody>
      </p:sp>
      <p:graphicFrame>
        <p:nvGraphicFramePr>
          <p:cNvPr id="103" name="Google Shape;103;ge92a8386f8_0_0"/>
          <p:cNvGraphicFramePr/>
          <p:nvPr>
            <p:extLst>
              <p:ext uri="{D42A27DB-BD31-4B8C-83A1-F6EECF244321}">
                <p14:modId xmlns:p14="http://schemas.microsoft.com/office/powerpoint/2010/main" val="1085143887"/>
              </p:ext>
            </p:extLst>
          </p:nvPr>
        </p:nvGraphicFramePr>
        <p:xfrm>
          <a:off x="167582" y="5278045"/>
          <a:ext cx="6537752" cy="1082080"/>
        </p:xfrm>
        <a:graphic>
          <a:graphicData uri="http://schemas.openxmlformats.org/drawingml/2006/table">
            <a:tbl>
              <a:tblPr>
                <a:noFill/>
                <a:tableStyleId>{61575DC0-1066-4DD6-85E3-91AE73BA3FA7}</a:tableStyleId>
              </a:tblPr>
              <a:tblGrid>
                <a:gridCol w="2118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4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389"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100" b="0" dirty="0">
                          <a:latin typeface="Proxima Nova Rg" panose="02000506030000020004" pitchFamily="2" charset="0"/>
                          <a:ea typeface="Arial"/>
                          <a:cs typeface="Arial"/>
                          <a:sym typeface="Arial"/>
                        </a:rPr>
                        <a:t>OBČANSKÁ VYBAVENOST A DOSTUPNOST</a:t>
                      </a:r>
                      <a:endParaRPr sz="1200" b="0" dirty="0">
                        <a:latin typeface="Proxima Nova Rg" panose="02000506030000020004" pitchFamily="2" charset="0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Tramvaj - 1 min</a:t>
                      </a:r>
                      <a:endParaRPr sz="120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    Vlak - 4 min</a:t>
                      </a:r>
                      <a:endParaRPr sz="1200" b="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Škola a školka - 4 min</a:t>
                      </a:r>
                      <a:endParaRPr sz="120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b="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Autobus – 2 min                                </a:t>
                      </a:r>
                      <a:endParaRPr sz="1200" b="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    Supermarket - 7 min</a:t>
                      </a:r>
                      <a:endParaRPr sz="1200" b="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Skatepark - 2 min</a:t>
                      </a: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9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Metro - 6 min</a:t>
                      </a: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    Potraviny - 2 min</a:t>
                      </a:r>
                      <a:endParaRPr sz="120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cs-CZ" sz="1200" u="none" strike="noStrike" cap="none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roxima Nova Rg" panose="02000506030000020004" pitchFamily="2" charset="0"/>
                          <a:ea typeface="Proxima Nova"/>
                          <a:cs typeface="Proxima Nova"/>
                          <a:sym typeface="Proxima Nova"/>
                        </a:rPr>
                        <a:t>Dopravní hřiště - 4 min</a:t>
                      </a:r>
                      <a:endParaRPr sz="1200" u="none" strike="noStrike" cap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roxima Nova Rg" panose="02000506030000020004" pitchFamily="2" charset="0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4" name="Google Shape;104;ge92a8386f8_0_0" descr="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6930" y="116652"/>
            <a:ext cx="1439372" cy="59649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Google Shape;105;ge92a8386f8_0_0"/>
          <p:cNvCxnSpPr>
            <a:cxnSpLocks/>
          </p:cNvCxnSpPr>
          <p:nvPr/>
        </p:nvCxnSpPr>
        <p:spPr>
          <a:xfrm flipV="1">
            <a:off x="0" y="1096865"/>
            <a:ext cx="6974681" cy="7303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319BD5E5-0592-49FC-8078-B7E565B7A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681" y="8925719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EC3DCC-077F-42D5-B504-45D9B9350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327" y="9193918"/>
            <a:ext cx="565250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100" b="1" i="0" u="none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Proxima Nova Lt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NOVA ET VETERA, s.r.o.</a:t>
            </a:r>
            <a: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Proxima Nova Lt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 | </a:t>
            </a:r>
            <a:r>
              <a:rPr kumimoji="0" lang="cs-CZ" altLang="en-US" sz="1100" b="0" i="0" u="none" strike="noStrike" cap="none" normalizeH="0" baseline="0" dirty="0">
                <a:ln>
                  <a:noFill/>
                </a:ln>
                <a:solidFill>
                  <a:srgbClr val="858585"/>
                </a:solidFill>
                <a:effectLst/>
                <a:latin typeface="Proxima Nova Rg" panose="02000506030000020004" pitchFamily="2" charset="0"/>
                <a:ea typeface="Calibri" panose="020F0502020204030204" pitchFamily="34" charset="0"/>
                <a:cs typeface="Arial" panose="020B0604020202020204" pitchFamily="34" charset="0"/>
              </a:rPr>
              <a:t>Náměstí Jiřího z Poděbrad 1554/6, 130 00 Praha 3 - Vinohrady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rgbClr val="858585"/>
              </a:solidFill>
              <a:effectLst/>
              <a:latin typeface="Proxima Nova Lt" panose="02000506030000020004" pitchFamily="2" charset="0"/>
            </a:endParaRPr>
          </a:p>
        </p:txBody>
      </p:sp>
      <p:cxnSp>
        <p:nvCxnSpPr>
          <p:cNvPr id="16" name="Google Shape;105;ge92a8386f8_0_0">
            <a:extLst>
              <a:ext uri="{FF2B5EF4-FFF2-40B4-BE49-F238E27FC236}">
                <a16:creationId xmlns:a16="http://schemas.microsoft.com/office/drawing/2014/main" id="{84709D3A-7E7D-44F4-880E-8D57D3B504D0}"/>
              </a:ext>
            </a:extLst>
          </p:cNvPr>
          <p:cNvCxnSpPr/>
          <p:nvPr/>
        </p:nvCxnSpPr>
        <p:spPr>
          <a:xfrm>
            <a:off x="219307" y="9480693"/>
            <a:ext cx="6387000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" name="Obrázek 13">
            <a:extLst>
              <a:ext uri="{FF2B5EF4-FFF2-40B4-BE49-F238E27FC236}">
                <a16:creationId xmlns:a16="http://schemas.microsoft.com/office/drawing/2014/main" id="{8A700D94-3957-4139-90B6-E59C95B475FE}"/>
              </a:ext>
            </a:extLst>
          </p:cNvPr>
          <p:cNvPicPr/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13"/>
          <a:stretch>
            <a:fillRect/>
          </a:stretch>
        </p:blipFill>
        <p:spPr bwMode="auto">
          <a:xfrm>
            <a:off x="6038209" y="8921595"/>
            <a:ext cx="568092" cy="573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6735</TotalTime>
  <Words>205</Words>
  <Application>Microsoft Office PowerPoint</Application>
  <PresentationFormat>A4 (210 × 297 mm)</PresentationFormat>
  <Paragraphs>36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Noto Sans Symbols</vt:lpstr>
      <vt:lpstr>Proxima Nova Lt</vt:lpstr>
      <vt:lpstr>Proxima Nova Rg</vt:lpstr>
      <vt:lpstr>Office Theme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Vítězslav Pelc</dc:creator>
  <cp:lastModifiedBy>Vitezslav Pelc</cp:lastModifiedBy>
  <cp:revision>79</cp:revision>
  <dcterms:created xsi:type="dcterms:W3CDTF">2021-07-28T09:12:15Z</dcterms:created>
  <dcterms:modified xsi:type="dcterms:W3CDTF">2024-03-11T08:46:15Z</dcterms:modified>
</cp:coreProperties>
</file>